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5"/>
  </p:notesMasterIdLst>
  <p:sldIdLst>
    <p:sldId id="803" r:id="rId3"/>
    <p:sldId id="778" r:id="rId4"/>
    <p:sldId id="777" r:id="rId5"/>
    <p:sldId id="604" r:id="rId6"/>
    <p:sldId id="605" r:id="rId7"/>
    <p:sldId id="607" r:id="rId8"/>
    <p:sldId id="801" r:id="rId9"/>
    <p:sldId id="779" r:id="rId10"/>
    <p:sldId id="608" r:id="rId11"/>
    <p:sldId id="780" r:id="rId12"/>
    <p:sldId id="781" r:id="rId13"/>
    <p:sldId id="782" r:id="rId14"/>
    <p:sldId id="802" r:id="rId15"/>
    <p:sldId id="610" r:id="rId16"/>
    <p:sldId id="783" r:id="rId17"/>
    <p:sldId id="611" r:id="rId18"/>
    <p:sldId id="612" r:id="rId19"/>
    <p:sldId id="784" r:id="rId20"/>
    <p:sldId id="613" r:id="rId21"/>
    <p:sldId id="614" r:id="rId22"/>
    <p:sldId id="615" r:id="rId23"/>
    <p:sldId id="785" r:id="rId24"/>
    <p:sldId id="616" r:id="rId25"/>
    <p:sldId id="617" r:id="rId26"/>
    <p:sldId id="618" r:id="rId27"/>
    <p:sldId id="619" r:id="rId28"/>
    <p:sldId id="620" r:id="rId29"/>
    <p:sldId id="786" r:id="rId30"/>
    <p:sldId id="621" r:id="rId31"/>
    <p:sldId id="787" r:id="rId32"/>
    <p:sldId id="622" r:id="rId33"/>
    <p:sldId id="625" r:id="rId34"/>
    <p:sldId id="788" r:id="rId35"/>
    <p:sldId id="623" r:id="rId36"/>
    <p:sldId id="624" r:id="rId37"/>
    <p:sldId id="626" r:id="rId38"/>
    <p:sldId id="789" r:id="rId39"/>
    <p:sldId id="790" r:id="rId40"/>
    <p:sldId id="627" r:id="rId41"/>
    <p:sldId id="791" r:id="rId42"/>
    <p:sldId id="628" r:id="rId43"/>
    <p:sldId id="793" r:id="rId44"/>
    <p:sldId id="629" r:id="rId45"/>
    <p:sldId id="630" r:id="rId46"/>
    <p:sldId id="632" r:id="rId47"/>
    <p:sldId id="631" r:id="rId48"/>
    <p:sldId id="635" r:id="rId49"/>
    <p:sldId id="794" r:id="rId50"/>
    <p:sldId id="795" r:id="rId51"/>
    <p:sldId id="636" r:id="rId52"/>
    <p:sldId id="638" r:id="rId53"/>
    <p:sldId id="796" r:id="rId54"/>
    <p:sldId id="637" r:id="rId55"/>
    <p:sldId id="639" r:id="rId56"/>
    <p:sldId id="797" r:id="rId57"/>
    <p:sldId id="798" r:id="rId58"/>
    <p:sldId id="804" r:id="rId59"/>
    <p:sldId id="799" r:id="rId60"/>
    <p:sldId id="800" r:id="rId61"/>
    <p:sldId id="640" r:id="rId62"/>
    <p:sldId id="805" r:id="rId63"/>
    <p:sldId id="641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94647" autoAdjust="0"/>
  </p:normalViewPr>
  <p:slideViewPr>
    <p:cSldViewPr>
      <p:cViewPr>
        <p:scale>
          <a:sx n="81" d="100"/>
          <a:sy n="81" d="100"/>
        </p:scale>
        <p:origin x="-7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D99C-EF3E-41CD-9638-9CD5EDEE9B9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0939-D2A0-42E8-BD18-2BEF7A103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1675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50712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982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8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21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95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22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84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5600" indent="-355600">
              <a:defRPr/>
            </a:lvl1pPr>
            <a:lvl2pPr marL="812800" indent="-355600">
              <a:buFont typeface="Courier New" panose="02070309020205020404" pitchFamily="49" charset="0"/>
              <a:buChar char="o"/>
              <a:tabLst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07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77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29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128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4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365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365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3128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305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312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312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5730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57304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26188"/>
            <a:ext cx="7914085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Systems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0582" y="0"/>
            <a:ext cx="68341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  <a:endParaRPr lang="en-US" altLang="en-US" dirty="0"/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6" y="6326189"/>
            <a:ext cx="134183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4833938"/>
            <a:ext cx="6834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55600" indent="-355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55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93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811450"/>
            <a:ext cx="7920880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171400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Terms used in control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9" y="3140968"/>
            <a:ext cx="7411583" cy="6016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4293096"/>
            <a:ext cx="6616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11.4 A block diagram of a simple control 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1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Components of control </a:t>
            </a:r>
            <a:r>
              <a:rPr lang="en-ZA" dirty="0"/>
              <a:t>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447406" cy="1315343"/>
          </a:xfrm>
        </p:spPr>
        <p:txBody>
          <a:bodyPr/>
          <a:lstStyle/>
          <a:p>
            <a:r>
              <a:rPr lang="en-ZA" dirty="0" smtClean="0"/>
              <a:t>Transducers.</a:t>
            </a:r>
            <a:endParaRPr lang="en-ZA" dirty="0"/>
          </a:p>
          <a:p>
            <a:r>
              <a:rPr lang="en-ZA" dirty="0" smtClean="0"/>
              <a:t>Actuators.</a:t>
            </a:r>
          </a:p>
          <a:p>
            <a:r>
              <a:rPr lang="en-ZA" dirty="0" smtClean="0"/>
              <a:t>Sensors.</a:t>
            </a:r>
            <a:endParaRPr lang="en-ZA" dirty="0"/>
          </a:p>
          <a:p>
            <a:r>
              <a:rPr lang="en-ZA" dirty="0" smtClean="0"/>
              <a:t>Relays.</a:t>
            </a:r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415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Components of control </a:t>
            </a:r>
            <a:r>
              <a:rPr lang="en-ZA" dirty="0"/>
              <a:t>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9429"/>
            <a:ext cx="6823670" cy="1315343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Transducers</a:t>
            </a:r>
            <a:br>
              <a:rPr lang="en-ZA" dirty="0" smtClean="0"/>
            </a:br>
            <a:endParaRPr lang="en-ZA" dirty="0"/>
          </a:p>
          <a:p>
            <a:r>
              <a:rPr lang="en-ZA" sz="3200" dirty="0" smtClean="0"/>
              <a:t>A device that converts one type of energy to another.</a:t>
            </a:r>
          </a:p>
          <a:p>
            <a:r>
              <a:rPr lang="en-ZA" sz="3200" dirty="0" smtClean="0"/>
              <a:t>Can be to or from electrical, electro-mechanical, electromagnetic or any other form of energy.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3339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Components of control </a:t>
            </a:r>
            <a:r>
              <a:rPr lang="en-ZA" dirty="0"/>
              <a:t>systems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544" y="1537593"/>
            <a:ext cx="7721204" cy="595263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Transducers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71128"/>
            <a:ext cx="8280920" cy="2126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5327747"/>
            <a:ext cx="5373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11.5 A thermocouple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91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25" y="2708920"/>
            <a:ext cx="3384376" cy="2257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93" y="2353595"/>
            <a:ext cx="2791222" cy="2684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793" y="5259165"/>
            <a:ext cx="2791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11.6 A rotary potentiometer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617311" y="5259165"/>
            <a:ext cx="2898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11.7 A stepper motor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537593"/>
            <a:ext cx="7721204" cy="595263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Transducers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88575" y="298747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Components of control systems</a:t>
            </a:r>
          </a:p>
        </p:txBody>
      </p:sp>
    </p:spTree>
    <p:extLst>
      <p:ext uri="{BB962C8B-B14F-4D97-AF65-F5344CB8AC3E}">
        <p14:creationId xmlns:p14="http://schemas.microsoft.com/office/powerpoint/2010/main" val="314357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Components of control </a:t>
            </a:r>
            <a:r>
              <a:rPr lang="en-ZA" dirty="0"/>
              <a:t>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9429"/>
            <a:ext cx="6823670" cy="751459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Actuators</a:t>
            </a:r>
            <a:br>
              <a:rPr lang="en-ZA" dirty="0" smtClean="0"/>
            </a:br>
            <a:endParaRPr lang="en-ZA" dirty="0"/>
          </a:p>
          <a:p>
            <a:r>
              <a:rPr lang="en-ZA" sz="3200" dirty="0" smtClean="0"/>
              <a:t>A mechanical device that moves or controls a mechanism or system.</a:t>
            </a:r>
          </a:p>
          <a:p>
            <a:r>
              <a:rPr lang="en-ZA" sz="3200" dirty="0" smtClean="0"/>
              <a:t>Examples are:</a:t>
            </a:r>
          </a:p>
          <a:p>
            <a:pPr lvl="1"/>
            <a:r>
              <a:rPr lang="en-ZA" dirty="0" smtClean="0"/>
              <a:t>Electrical motors.</a:t>
            </a:r>
          </a:p>
          <a:p>
            <a:pPr lvl="1"/>
            <a:r>
              <a:rPr lang="en-ZA" dirty="0" smtClean="0"/>
              <a:t>Pneumatic actuators.</a:t>
            </a:r>
          </a:p>
          <a:p>
            <a:pPr lvl="1"/>
            <a:r>
              <a:rPr lang="en-ZA" dirty="0" smtClean="0"/>
              <a:t>Hydraulic pistons.</a:t>
            </a:r>
          </a:p>
          <a:p>
            <a:pPr lvl="1"/>
            <a:r>
              <a:rPr lang="en-ZA" dirty="0" smtClean="0"/>
              <a:t>Relays.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6273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55437"/>
            <a:ext cx="2976091" cy="44619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1" y="2924944"/>
            <a:ext cx="3577786" cy="23863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473" y="5461440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11.8 An electrical motor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716016" y="5617342"/>
            <a:ext cx="2976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11.9 A pneumatic actuator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05831" y="116632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Components of control systems</a:t>
            </a:r>
            <a:endParaRPr lang="en-ZA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28650" y="1669429"/>
            <a:ext cx="6823670" cy="75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5600" indent="-355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00" indent="-355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ZA" dirty="0" smtClean="0"/>
              <a:t>Actuators</a:t>
            </a:r>
            <a:br>
              <a:rPr lang="en-ZA" dirty="0" smtClean="0"/>
            </a:br>
            <a:endParaRPr lang="en-ZA" dirty="0" smtClean="0"/>
          </a:p>
        </p:txBody>
      </p:sp>
    </p:spTree>
    <p:extLst>
      <p:ext uri="{BB962C8B-B14F-4D97-AF65-F5344CB8AC3E}">
        <p14:creationId xmlns:p14="http://schemas.microsoft.com/office/powerpoint/2010/main" val="123673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61624"/>
            <a:ext cx="2974781" cy="3429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550826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11.10 A hydraulic piston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148064" y="5508266"/>
            <a:ext cx="2614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11.11 A relay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866801"/>
            <a:ext cx="3849843" cy="2506248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28650" y="1669429"/>
            <a:ext cx="6823670" cy="75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5600" indent="-355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00" indent="-355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ZA" dirty="0" smtClean="0"/>
              <a:t>Actuators</a:t>
            </a:r>
            <a:br>
              <a:rPr lang="en-ZA" dirty="0" smtClean="0"/>
            </a:br>
            <a:endParaRPr lang="en-ZA" dirty="0" smtClean="0"/>
          </a:p>
        </p:txBody>
      </p:sp>
      <p:sp>
        <p:nvSpPr>
          <p:cNvPr id="11" name="Title 1"/>
          <p:cNvSpPr txBox="1">
            <a:spLocks noGrp="1"/>
          </p:cNvSpPr>
          <p:nvPr>
            <p:ph type="title"/>
          </p:nvPr>
        </p:nvSpPr>
        <p:spPr bwMode="auto">
          <a:xfrm>
            <a:off x="628650" y="197768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Components of control systems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6814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Components of control </a:t>
            </a:r>
            <a:r>
              <a:rPr lang="en-ZA" dirty="0"/>
              <a:t>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9429"/>
            <a:ext cx="6823670" cy="751459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Sensors</a:t>
            </a:r>
            <a:br>
              <a:rPr lang="en-ZA" dirty="0" smtClean="0"/>
            </a:br>
            <a:endParaRPr lang="en-ZA" dirty="0"/>
          </a:p>
          <a:p>
            <a:r>
              <a:rPr lang="en-ZA" sz="3200" dirty="0" smtClean="0"/>
              <a:t>A device that measures a physical quantity and converts it into a signal that can be read by an observer or an instrument.</a:t>
            </a:r>
          </a:p>
          <a:p>
            <a:r>
              <a:rPr lang="en-ZA" sz="3200" dirty="0" smtClean="0"/>
              <a:t>Examples are:</a:t>
            </a:r>
          </a:p>
          <a:p>
            <a:pPr lvl="1"/>
            <a:r>
              <a:rPr lang="en-ZA" dirty="0" smtClean="0"/>
              <a:t>Mercury thermometer.</a:t>
            </a:r>
          </a:p>
          <a:p>
            <a:pPr lvl="1"/>
            <a:r>
              <a:rPr lang="en-ZA" dirty="0" smtClean="0"/>
              <a:t>Thermocouple.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3208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0829339"/>
              </p:ext>
            </p:extLst>
          </p:nvPr>
        </p:nvGraphicFramePr>
        <p:xfrm>
          <a:off x="304384" y="1484784"/>
          <a:ext cx="7848872" cy="478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xmlns="" val="2995273593"/>
                    </a:ext>
                  </a:extLst>
                </a:gridCol>
                <a:gridCol w="4824536">
                  <a:extLst>
                    <a:ext uri="{9D8B030D-6E8A-4147-A177-3AD203B41FA5}">
                      <a16:colId xmlns:a16="http://schemas.microsoft.com/office/drawing/2014/main" xmlns="" val="1347126089"/>
                    </a:ext>
                  </a:extLst>
                </a:gridCol>
              </a:tblGrid>
              <a:tr h="386863">
                <a:tc>
                  <a:txBody>
                    <a:bodyPr/>
                    <a:lstStyle/>
                    <a:p>
                      <a:r>
                        <a:rPr lang="en-ZA" sz="2000" b="1" dirty="0"/>
                        <a:t>Physical quantity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b="1" dirty="0"/>
                        <a:t> Type of sensor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5352050"/>
                  </a:ext>
                </a:extLst>
              </a:tr>
              <a:tr h="386863">
                <a:tc>
                  <a:txBody>
                    <a:bodyPr/>
                    <a:lstStyle/>
                    <a:p>
                      <a:r>
                        <a:rPr lang="en-ZA" sz="2000" dirty="0"/>
                        <a:t>Angular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000" dirty="0"/>
                        <a:t>Resistive rotary position sensor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8112203"/>
                  </a:ext>
                </a:extLst>
              </a:tr>
              <a:tr h="386863">
                <a:tc>
                  <a:txBody>
                    <a:bodyPr/>
                    <a:lstStyle/>
                    <a:p>
                      <a:r>
                        <a:rPr lang="en-ZA" sz="2000" dirty="0"/>
                        <a:t>Angular velocity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000" dirty="0" err="1"/>
                        <a:t>Tachogenerator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1796804"/>
                  </a:ext>
                </a:extLst>
              </a:tr>
              <a:tr h="386863">
                <a:tc>
                  <a:txBody>
                    <a:bodyPr/>
                    <a:lstStyle/>
                    <a:p>
                      <a:r>
                        <a:rPr lang="en-ZA" sz="2000" dirty="0"/>
                        <a:t>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000" dirty="0"/>
                        <a:t>Flow sensor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5655903"/>
                  </a:ext>
                </a:extLst>
              </a:tr>
              <a:tr h="684451">
                <a:tc>
                  <a:txBody>
                    <a:bodyPr/>
                    <a:lstStyle/>
                    <a:p>
                      <a:r>
                        <a:rPr lang="en-ZA" sz="2000" dirty="0"/>
                        <a:t>Linear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000" dirty="0"/>
                        <a:t>Linear variable differential transformer (LVDT)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0409262"/>
                  </a:ext>
                </a:extLst>
              </a:tr>
              <a:tr h="1279625">
                <a:tc>
                  <a:txBody>
                    <a:bodyPr/>
                    <a:lstStyle/>
                    <a:p>
                      <a:r>
                        <a:rPr lang="en-ZA" sz="2000" dirty="0"/>
                        <a:t>Light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000" dirty="0"/>
                        <a:t>Photocell</a:t>
                      </a:r>
                    </a:p>
                    <a:p>
                      <a:r>
                        <a:rPr lang="en-ZA" sz="2000" dirty="0"/>
                        <a:t>Light-dependent resistor (LDR) </a:t>
                      </a:r>
                    </a:p>
                    <a:p>
                      <a:r>
                        <a:rPr lang="en-ZA" sz="2000" dirty="0"/>
                        <a:t>Photo diode</a:t>
                      </a:r>
                    </a:p>
                    <a:p>
                      <a:r>
                        <a:rPr lang="en-ZA" sz="2000" dirty="0"/>
                        <a:t>Photo transistor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7581953"/>
                  </a:ext>
                </a:extLst>
              </a:tr>
              <a:tr h="386863">
                <a:tc>
                  <a:txBody>
                    <a:bodyPr/>
                    <a:lstStyle/>
                    <a:p>
                      <a:r>
                        <a:rPr lang="en-ZA" sz="2000" dirty="0"/>
                        <a:t>Liquid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000" dirty="0"/>
                        <a:t>Float level switch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4847942"/>
                  </a:ext>
                </a:extLst>
              </a:tr>
              <a:tr h="386863">
                <a:tc>
                  <a:txBody>
                    <a:bodyPr/>
                    <a:lstStyle/>
                    <a:p>
                      <a:r>
                        <a:rPr lang="en-ZA" sz="2000" dirty="0"/>
                        <a:t>Proximity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000" dirty="0"/>
                        <a:t>Reed switch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9734993"/>
                  </a:ext>
                </a:extLst>
              </a:tr>
              <a:tr h="363407">
                <a:tc>
                  <a:txBody>
                    <a:bodyPr/>
                    <a:lstStyle/>
                    <a:p>
                      <a:r>
                        <a:rPr lang="en-ZA" sz="2000" dirty="0"/>
                        <a:t>Temperature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000" dirty="0" smtClean="0"/>
                        <a:t>Thermocouple and</a:t>
                      </a:r>
                      <a:r>
                        <a:rPr lang="en-ZA" sz="2000" baseline="0" dirty="0" smtClean="0"/>
                        <a:t> </a:t>
                      </a:r>
                      <a:r>
                        <a:rPr lang="en-ZA" sz="2000" dirty="0" smtClean="0"/>
                        <a:t>Thermistor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4204652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251520" y="-91526"/>
            <a:ext cx="81369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Components of control systems</a:t>
            </a:r>
            <a:endParaRPr lang="en-ZA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033982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 smtClean="0"/>
              <a:t>Table 11.3 Examples of sensors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72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6858000" cy="2387600"/>
          </a:xfrm>
        </p:spPr>
        <p:txBody>
          <a:bodyPr/>
          <a:lstStyle/>
          <a:p>
            <a:r>
              <a:rPr lang="en-GB" dirty="0"/>
              <a:t>Engineering Systems 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-252536" y="4160416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NQF Level 2</a:t>
            </a:r>
            <a:endParaRPr lang="en-GB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4818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96752"/>
            <a:ext cx="4444315" cy="4351338"/>
          </a:xfrm>
        </p:spPr>
      </p:pic>
      <p:sp>
        <p:nvSpPr>
          <p:cNvPr id="5" name="TextBox 4"/>
          <p:cNvSpPr txBox="1"/>
          <p:nvPr/>
        </p:nvSpPr>
        <p:spPr>
          <a:xfrm>
            <a:off x="3243802" y="5733256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11.13 A light-dependent resistor (LDR)</a:t>
            </a:r>
            <a:endParaRPr lang="en-GB" dirty="0"/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 bwMode="auto">
          <a:xfrm>
            <a:off x="467544" y="0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Components of control systems</a:t>
            </a:r>
            <a:endParaRPr lang="en-Z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9552" y="1325563"/>
            <a:ext cx="6823670" cy="75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5600" indent="-355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00" indent="-355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ZA" dirty="0" smtClean="0"/>
              <a:t>Sensors</a:t>
            </a:r>
            <a:br>
              <a:rPr lang="en-ZA" dirty="0" smtClean="0"/>
            </a:b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427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99786" y="5443831"/>
            <a:ext cx="378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11.14 A photo diode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045158"/>
            <a:ext cx="4832083" cy="322299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1669429"/>
            <a:ext cx="6823670" cy="751459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Sensors</a:t>
            </a:r>
            <a:br>
              <a:rPr lang="en-ZA" dirty="0" smtClean="0"/>
            </a:br>
            <a:endParaRPr lang="en-ZA" dirty="0"/>
          </a:p>
        </p:txBody>
      </p:sp>
      <p:sp>
        <p:nvSpPr>
          <p:cNvPr id="10" name="Title 1"/>
          <p:cNvSpPr txBox="1">
            <a:spLocks noGrp="1"/>
          </p:cNvSpPr>
          <p:nvPr>
            <p:ph type="title"/>
          </p:nvPr>
        </p:nvSpPr>
        <p:spPr bwMode="auto">
          <a:xfrm>
            <a:off x="608391" y="194245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Components of control systems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2691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73" y="2577187"/>
            <a:ext cx="5100702" cy="25523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7784" y="5445224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11.15 A float level switch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55805" y="1519808"/>
            <a:ext cx="6823670" cy="751459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Sensors</a:t>
            </a:r>
            <a:br>
              <a:rPr lang="en-ZA" dirty="0" smtClean="0"/>
            </a:br>
            <a:endParaRPr lang="en-ZA" dirty="0"/>
          </a:p>
        </p:txBody>
      </p:sp>
      <p:sp>
        <p:nvSpPr>
          <p:cNvPr id="10" name="Title 1"/>
          <p:cNvSpPr txBox="1">
            <a:spLocks noGrp="1"/>
          </p:cNvSpPr>
          <p:nvPr>
            <p:ph type="title"/>
          </p:nvPr>
        </p:nvSpPr>
        <p:spPr bwMode="auto">
          <a:xfrm>
            <a:off x="608391" y="194245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Components of control systems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889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580526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11.16 A reed switch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2177342"/>
            <a:ext cx="7812360" cy="3411898"/>
          </a:xfrm>
          <a:prstGeom prst="rect">
            <a:avLst/>
          </a:prstGeom>
        </p:spPr>
      </p:pic>
      <p:sp>
        <p:nvSpPr>
          <p:cNvPr id="6" name="Title 1"/>
          <p:cNvSpPr txBox="1">
            <a:spLocks noGrp="1"/>
          </p:cNvSpPr>
          <p:nvPr>
            <p:ph type="title"/>
          </p:nvPr>
        </p:nvSpPr>
        <p:spPr bwMode="auto">
          <a:xfrm>
            <a:off x="611560" y="136978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Components of control systems</a:t>
            </a:r>
            <a:endParaRPr lang="en-Z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3945" y="1317871"/>
            <a:ext cx="6823670" cy="751459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Sensors</a:t>
            </a:r>
            <a:br>
              <a:rPr lang="en-ZA" dirty="0" smtClean="0"/>
            </a:b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9038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537266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11.17 </a:t>
            </a:r>
            <a:r>
              <a:rPr lang="en-ZA" dirty="0" smtClean="0"/>
              <a:t/>
            </a:r>
            <a:br>
              <a:rPr lang="en-ZA" dirty="0" smtClean="0"/>
            </a:br>
            <a:r>
              <a:rPr lang="en-ZA" dirty="0" smtClean="0"/>
              <a:t>A </a:t>
            </a:r>
            <a:r>
              <a:rPr lang="en-ZA" dirty="0"/>
              <a:t>thermistor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04864"/>
            <a:ext cx="5677692" cy="3896269"/>
          </a:xfrm>
          <a:prstGeom prst="rect">
            <a:avLst/>
          </a:prstGeom>
        </p:spPr>
      </p:pic>
      <p:sp>
        <p:nvSpPr>
          <p:cNvPr id="6" name="Title 1"/>
          <p:cNvSpPr txBox="1">
            <a:spLocks noGrp="1"/>
          </p:cNvSpPr>
          <p:nvPr>
            <p:ph type="title"/>
          </p:nvPr>
        </p:nvSpPr>
        <p:spPr bwMode="auto">
          <a:xfrm>
            <a:off x="531378" y="188640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Components of control systems</a:t>
            </a:r>
            <a:endParaRPr lang="en-Z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3945" y="1317871"/>
            <a:ext cx="6823670" cy="751459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Sensors</a:t>
            </a:r>
            <a:br>
              <a:rPr lang="en-ZA" dirty="0" smtClean="0"/>
            </a:b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552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48854"/>
            <a:ext cx="5566006" cy="3712526"/>
          </a:xfrm>
        </p:spPr>
      </p:pic>
      <p:sp>
        <p:nvSpPr>
          <p:cNvPr id="5" name="TextBox 4"/>
          <p:cNvSpPr txBox="1"/>
          <p:nvPr/>
        </p:nvSpPr>
        <p:spPr>
          <a:xfrm>
            <a:off x="1479800" y="5835235"/>
            <a:ext cx="585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11.18 Relays </a:t>
            </a:r>
            <a:r>
              <a:rPr lang="en-ZA" dirty="0" smtClean="0"/>
              <a:t>used </a:t>
            </a:r>
            <a:r>
              <a:rPr lang="en-ZA" dirty="0"/>
              <a:t>in the </a:t>
            </a:r>
            <a:r>
              <a:rPr lang="en-ZA" dirty="0" smtClean="0"/>
              <a:t>automation industry</a:t>
            </a:r>
            <a:endParaRPr lang="en-GB" dirty="0"/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 bwMode="auto">
          <a:xfrm>
            <a:off x="544594" y="188640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Components of control systems</a:t>
            </a:r>
            <a:endParaRPr lang="en-ZA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43945" y="1317871"/>
            <a:ext cx="6823670" cy="75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5600" indent="-355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00" indent="-355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ZA" dirty="0" smtClean="0"/>
              <a:t>Relays</a:t>
            </a:r>
            <a:br>
              <a:rPr lang="en-ZA" dirty="0" smtClean="0"/>
            </a:b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5663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Functions of a control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721204" cy="739279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The four main functions: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2708920"/>
            <a:ext cx="68956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Measurement.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Comparison.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Computation.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/>
              <a:t>Correction.</a:t>
            </a:r>
          </a:p>
        </p:txBody>
      </p:sp>
    </p:spTree>
    <p:extLst>
      <p:ext uri="{BB962C8B-B14F-4D97-AF65-F5344CB8AC3E}">
        <p14:creationId xmlns:p14="http://schemas.microsoft.com/office/powerpoint/2010/main" val="304844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Applications of control systems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2562" y="1362829"/>
            <a:ext cx="769783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400" dirty="0"/>
              <a:t>To regulate the speed </a:t>
            </a:r>
            <a:r>
              <a:rPr lang="en-ZA" sz="2400" dirty="0" smtClean="0"/>
              <a:t>of an electric motor.</a:t>
            </a:r>
            <a:endParaRPr lang="en-GB" sz="2400" dirty="0" smtClean="0"/>
          </a:p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400" dirty="0" smtClean="0"/>
              <a:t>To regulate the speed or position of a linear actuator in robotics.</a:t>
            </a:r>
            <a:endParaRPr lang="en-GB" sz="2400" dirty="0" smtClean="0"/>
          </a:p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400" dirty="0" smtClean="0"/>
              <a:t>To </a:t>
            </a:r>
            <a:r>
              <a:rPr lang="en-ZA" sz="2400" dirty="0"/>
              <a:t>monitor </a:t>
            </a:r>
            <a:r>
              <a:rPr lang="en-ZA" sz="2400" dirty="0" smtClean="0"/>
              <a:t>the temperature </a:t>
            </a:r>
            <a:r>
              <a:rPr lang="en-ZA" sz="2400" dirty="0"/>
              <a:t>of a furnace.</a:t>
            </a:r>
            <a:endParaRPr lang="en-GB" sz="2400" dirty="0"/>
          </a:p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400" dirty="0"/>
              <a:t>To monitor the pressure of a vessel, for example a steam boiler.</a:t>
            </a:r>
            <a:endParaRPr lang="en-GB" sz="2400" dirty="0"/>
          </a:p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400" dirty="0"/>
              <a:t>To monitor the flow of liquids or gases, for example the steam flow to a turbine.</a:t>
            </a:r>
            <a:endParaRPr lang="en-GB" sz="2400" dirty="0"/>
          </a:p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400" dirty="0"/>
              <a:t>To start or stop machines.</a:t>
            </a:r>
            <a:endParaRPr lang="en-GB" sz="2400" dirty="0"/>
          </a:p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400" dirty="0"/>
              <a:t>To detect errors in the system and sound an early-warning signal</a:t>
            </a:r>
            <a:r>
              <a:rPr lang="en-ZA" sz="2400" dirty="0" smtClean="0"/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5351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Applications of control systems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42195"/>
            <a:ext cx="3096344" cy="4642195"/>
          </a:xfrm>
        </p:spPr>
      </p:pic>
      <p:sp>
        <p:nvSpPr>
          <p:cNvPr id="6" name="TextBox 5"/>
          <p:cNvSpPr txBox="1"/>
          <p:nvPr/>
        </p:nvSpPr>
        <p:spPr>
          <a:xfrm>
            <a:off x="4644008" y="5406001"/>
            <a:ext cx="2841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11.19 A robotic arm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28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03237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Open- and closed-loop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3744416" cy="576064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Open-loop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2780928"/>
            <a:ext cx="7697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3200" dirty="0" smtClean="0"/>
              <a:t>A system in which the output is dependent on the input.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7284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6600" dirty="0"/>
              <a:t>Equipment with simple control systems</a:t>
            </a:r>
            <a:endParaRPr lang="en-GB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Topic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68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03237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Open- and closed-loop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3744416" cy="576064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Open-loop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140968"/>
            <a:ext cx="8136904" cy="915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002" y="4576537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11.20 An open-loop 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17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Advantages and disadvantages of an open-loop system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258305"/>
              </p:ext>
            </p:extLst>
          </p:nvPr>
        </p:nvGraphicFramePr>
        <p:xfrm>
          <a:off x="395536" y="2564904"/>
          <a:ext cx="7721600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60800">
                  <a:extLst>
                    <a:ext uri="{9D8B030D-6E8A-4147-A177-3AD203B41FA5}">
                      <a16:colId xmlns:a16="http://schemas.microsoft.com/office/drawing/2014/main" xmlns="" val="3249570398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xmlns="" val="9614702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ZA" sz="2400" b="1" dirty="0"/>
                        <a:t>Advantages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2400" b="1" dirty="0"/>
                        <a:t>Disadvantages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7983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0" dirty="0"/>
                        <a:t>They are simple in construction.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400" b="0" dirty="0"/>
                        <a:t>The system is inaccurate and unreliable.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3207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0" dirty="0"/>
                        <a:t>They are convenient when output is difficult to measure.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400" b="0" dirty="0"/>
                        <a:t>A change in the external environment will produce inaccurate</a:t>
                      </a:r>
                      <a:r>
                        <a:rPr lang="en-ZA" sz="2400" b="0" baseline="0" dirty="0"/>
                        <a:t> </a:t>
                      </a:r>
                      <a:r>
                        <a:rPr lang="en-ZA" sz="2400" b="0" dirty="0"/>
                        <a:t>results.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988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0" dirty="0"/>
                        <a:t>They are easy to maintain.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400" b="0" dirty="0"/>
                        <a:t>The controller needs to be recalibrated regularly.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94213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1927741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 smtClean="0"/>
              <a:t>Advantages and disadvantages of an open-loop 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9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Examples of open-loop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7721204" cy="1471018"/>
          </a:xfrm>
        </p:spPr>
        <p:txBody>
          <a:bodyPr/>
          <a:lstStyle/>
          <a:p>
            <a:pPr marL="355600" indent="-355600"/>
            <a:r>
              <a:rPr lang="en-ZA" sz="3200" dirty="0"/>
              <a:t>Traffic </a:t>
            </a:r>
            <a:r>
              <a:rPr lang="en-ZA" sz="3200" dirty="0" smtClean="0"/>
              <a:t>lights.</a:t>
            </a:r>
            <a:endParaRPr lang="en-ZA" sz="3200" dirty="0"/>
          </a:p>
          <a:p>
            <a:pPr marL="355600" indent="-355600"/>
            <a:r>
              <a:rPr lang="en-ZA" sz="3200" dirty="0" smtClean="0"/>
              <a:t>An automatic door.</a:t>
            </a:r>
          </a:p>
          <a:p>
            <a:pPr marL="355600" indent="-355600"/>
            <a:r>
              <a:rPr lang="en-ZA" sz="3200" dirty="0" smtClean="0"/>
              <a:t>This circuit:</a:t>
            </a:r>
            <a:endParaRPr lang="en-Z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16" y="2670350"/>
            <a:ext cx="5112568" cy="2810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5817" y="5480570"/>
            <a:ext cx="520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11.3 Circuit diagram of a lamp controlled </a:t>
            </a:r>
            <a:r>
              <a:rPr lang="en-ZA" dirty="0" smtClean="0"/>
              <a:t/>
            </a:r>
            <a:br>
              <a:rPr lang="en-ZA" dirty="0" smtClean="0"/>
            </a:br>
            <a:r>
              <a:rPr lang="en-ZA" dirty="0" smtClean="0"/>
              <a:t>by </a:t>
            </a:r>
            <a:r>
              <a:rPr lang="en-ZA" dirty="0"/>
              <a:t>a switch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41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03237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Open- and closed-loop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4752528" cy="576064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Closed-loop </a:t>
            </a:r>
            <a:r>
              <a:rPr lang="en-ZA" dirty="0"/>
              <a:t>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2780928"/>
            <a:ext cx="7697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3200" dirty="0" smtClean="0"/>
              <a:t>A system in which the controlling action or input is dependent on the output. Such a system uses feedback.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1357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Open- and closed-loop </a:t>
            </a:r>
            <a:r>
              <a:rPr lang="en-ZA" dirty="0" smtClean="0"/>
              <a:t>systems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07801"/>
            <a:ext cx="7721204" cy="667271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Closed-loop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7" y="2780928"/>
            <a:ext cx="7992292" cy="2448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5579948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11.21 A closed-loop 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60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Advantages and disadvantages of a closed-loop system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569258"/>
              </p:ext>
            </p:extLst>
          </p:nvPr>
        </p:nvGraphicFramePr>
        <p:xfrm>
          <a:off x="467544" y="2636912"/>
          <a:ext cx="7721600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9152">
                  <a:extLst>
                    <a:ext uri="{9D8B030D-6E8A-4147-A177-3AD203B41FA5}">
                      <a16:colId xmlns:a16="http://schemas.microsoft.com/office/drawing/2014/main" xmlns="" val="3249570398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xmlns="" val="9614702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ZA" sz="2400" b="1" dirty="0"/>
                        <a:t>Advantages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2400" b="1" dirty="0"/>
                        <a:t>Disadvantages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7983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0" dirty="0"/>
                        <a:t>It is extremely accurate.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400" b="0" dirty="0"/>
                        <a:t>It is a complex system.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3207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0" dirty="0"/>
                        <a:t>It adjusts automatically to environmental changes.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400" b="0" dirty="0"/>
                        <a:t>Due to feedback, the system may cause oscillation.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988889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2040817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 smtClean="0"/>
              <a:t>Advantages and disadvantages of a closed-loop 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86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721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Examples of closed-loop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826930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11.22 An electric oven</a:t>
            </a:r>
            <a:endParaRPr lang="en-GB" sz="20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1" y="1844824"/>
            <a:ext cx="79438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0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721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Examples of closed-loop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186" y="5013176"/>
            <a:ext cx="5059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11.23 The cruise control of a car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166938"/>
            <a:ext cx="7949703" cy="238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20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2024" y="1916832"/>
            <a:ext cx="7697830" cy="4098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3600" dirty="0" smtClean="0"/>
              <a:t>Most of the time a system does not control only one signal at a time, but many signals.</a:t>
            </a:r>
          </a:p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3600" dirty="0" smtClean="0"/>
              <a:t>As a system becomes more complex, the interrelationship of many controlled variables must be considered.</a:t>
            </a:r>
            <a:endParaRPr lang="en-GB" sz="3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Multivariable control systems</a:t>
            </a:r>
          </a:p>
        </p:txBody>
      </p:sp>
    </p:spTree>
    <p:extLst>
      <p:ext uri="{BB962C8B-B14F-4D97-AF65-F5344CB8AC3E}">
        <p14:creationId xmlns:p14="http://schemas.microsoft.com/office/powerpoint/2010/main" val="187323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Multivariable control systems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4787860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11.24 A multivariable control system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3" y="2400300"/>
            <a:ext cx="7715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88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5400" b="0" dirty="0"/>
              <a:t>Identifying equipment</a:t>
            </a:r>
            <a:br>
              <a:rPr lang="en-ZA" sz="5400" b="0" dirty="0"/>
            </a:br>
            <a:r>
              <a:rPr lang="en-ZA" sz="5400" b="0" dirty="0"/>
              <a:t>with simple control systems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Module 11</a:t>
            </a:r>
          </a:p>
        </p:txBody>
      </p:sp>
    </p:spTree>
    <p:extLst>
      <p:ext uri="{BB962C8B-B14F-4D97-AF65-F5344CB8AC3E}">
        <p14:creationId xmlns:p14="http://schemas.microsoft.com/office/powerpoint/2010/main" val="198862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2024" y="1916832"/>
            <a:ext cx="7697830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3600" dirty="0" smtClean="0"/>
              <a:t>Computer control systems are used to improve the use of energy and minimise waste emissions.</a:t>
            </a:r>
          </a:p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3600" dirty="0" smtClean="0"/>
              <a:t>Used to coordinate the control of &gt;100 variables in a large factory.</a:t>
            </a:r>
            <a:endParaRPr lang="en-GB" sz="3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Computer </a:t>
            </a:r>
            <a:r>
              <a:rPr lang="en-ZA" dirty="0"/>
              <a:t>control systems</a:t>
            </a:r>
          </a:p>
        </p:txBody>
      </p:sp>
    </p:spTree>
    <p:extLst>
      <p:ext uri="{BB962C8B-B14F-4D97-AF65-F5344CB8AC3E}">
        <p14:creationId xmlns:p14="http://schemas.microsoft.com/office/powerpoint/2010/main" val="1070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Computer control systems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50" y="5085184"/>
            <a:ext cx="583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11.25 A computer control system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314575"/>
            <a:ext cx="73247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47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2024" y="1916832"/>
            <a:ext cx="7697830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3600" dirty="0" smtClean="0"/>
              <a:t>A PLC is a computer used for the automation of electromechanical processes.</a:t>
            </a:r>
          </a:p>
          <a:p>
            <a:pPr marL="266700" lvl="0" indent="-2667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3600" dirty="0" smtClean="0"/>
              <a:t>For example, control of machinery in factory assembly lines.</a:t>
            </a:r>
            <a:endParaRPr lang="en-GB" sz="3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Programmable logic controllers (PLCs)</a:t>
            </a:r>
          </a:p>
        </p:txBody>
      </p:sp>
    </p:spTree>
    <p:extLst>
      <p:ext uri="{BB962C8B-B14F-4D97-AF65-F5344CB8AC3E}">
        <p14:creationId xmlns:p14="http://schemas.microsoft.com/office/powerpoint/2010/main" val="224509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Programmable logic controllers (PLCs)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52757"/>
            <a:ext cx="5384404" cy="3564475"/>
          </a:xfrm>
        </p:spPr>
      </p:pic>
      <p:sp>
        <p:nvSpPr>
          <p:cNvPr id="5" name="TextBox 4"/>
          <p:cNvSpPr txBox="1"/>
          <p:nvPr/>
        </p:nvSpPr>
        <p:spPr>
          <a:xfrm>
            <a:off x="1547664" y="5661248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11.26 A programmable logic controller (PLC)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19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Components of a PLC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721204" cy="667271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The five basic components: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2780928"/>
            <a:ext cx="7543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Central processing unit (CPU) or processor unit.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Programming device.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Memory unit.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Input and output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Power supply.</a:t>
            </a:r>
          </a:p>
        </p:txBody>
      </p:sp>
    </p:spTree>
    <p:extLst>
      <p:ext uri="{BB962C8B-B14F-4D97-AF65-F5344CB8AC3E}">
        <p14:creationId xmlns:p14="http://schemas.microsoft.com/office/powerpoint/2010/main" val="187599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Components of a </a:t>
            </a:r>
            <a:r>
              <a:rPr lang="en-ZA" dirty="0" smtClean="0"/>
              <a:t>PLC</a:t>
            </a:r>
            <a:endParaRPr lang="en-ZA" b="0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88840"/>
            <a:ext cx="8160907" cy="2448272"/>
          </a:xfrm>
        </p:spPr>
      </p:pic>
      <p:sp>
        <p:nvSpPr>
          <p:cNvPr id="7" name="TextBox 6"/>
          <p:cNvSpPr txBox="1"/>
          <p:nvPr/>
        </p:nvSpPr>
        <p:spPr>
          <a:xfrm>
            <a:off x="323528" y="4941168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11.27 Block diagram of a PLC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20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8800"/>
            <a:ext cx="7721204" cy="739279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Input devices: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2409850"/>
            <a:ext cx="62293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Switches (mechanical or magnetic).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Photoelectric sensors.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Encoders.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Temperature sensors.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Strain gauges.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Pressure sensors.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Keypads.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Limit switches.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Components of a </a:t>
            </a:r>
            <a:r>
              <a:rPr lang="en-ZA" dirty="0" smtClean="0"/>
              <a:t>PLC</a:t>
            </a:r>
            <a:endParaRPr lang="en-ZA" b="0" i="1" dirty="0"/>
          </a:p>
        </p:txBody>
      </p:sp>
    </p:spTree>
    <p:extLst>
      <p:ext uri="{BB962C8B-B14F-4D97-AF65-F5344CB8AC3E}">
        <p14:creationId xmlns:p14="http://schemas.microsoft.com/office/powerpoint/2010/main" val="28179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5536" y="4297324"/>
            <a:ext cx="55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11.28 Input devices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2" y="2995334"/>
            <a:ext cx="8208913" cy="11177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Components of a </a:t>
            </a:r>
            <a:r>
              <a:rPr lang="en-ZA" dirty="0" smtClean="0"/>
              <a:t>PLC</a:t>
            </a:r>
            <a:endParaRPr lang="en-ZA" b="0" i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28650" y="1628800"/>
            <a:ext cx="7721204" cy="739279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Input devices:</a:t>
            </a:r>
          </a:p>
        </p:txBody>
      </p:sp>
    </p:spTree>
    <p:extLst>
      <p:ext uri="{BB962C8B-B14F-4D97-AF65-F5344CB8AC3E}">
        <p14:creationId xmlns:p14="http://schemas.microsoft.com/office/powerpoint/2010/main" val="355367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5179" y="4437112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11.29 Output devices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4" y="3240830"/>
            <a:ext cx="8172400" cy="92002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Components of a </a:t>
            </a:r>
            <a:r>
              <a:rPr lang="en-ZA" dirty="0" smtClean="0"/>
              <a:t>PLC</a:t>
            </a:r>
            <a:endParaRPr lang="en-ZA" b="0" i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28650" y="1628800"/>
            <a:ext cx="7721204" cy="739279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Output </a:t>
            </a:r>
            <a:r>
              <a:rPr lang="en-ZA" dirty="0"/>
              <a:t>devices:</a:t>
            </a:r>
          </a:p>
        </p:txBody>
      </p:sp>
    </p:spTree>
    <p:extLst>
      <p:ext uri="{BB962C8B-B14F-4D97-AF65-F5344CB8AC3E}">
        <p14:creationId xmlns:p14="http://schemas.microsoft.com/office/powerpoint/2010/main" val="227761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3880" y="1844824"/>
            <a:ext cx="75437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The signal flow is from the energy source to the power section (the final control system and the actuator.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The final control element receives control signals from the signal processor.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The signal processor processes information sent from the input devices or sensors.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Pneumatic control circuits</a:t>
            </a:r>
          </a:p>
        </p:txBody>
      </p:sp>
    </p:spTree>
    <p:extLst>
      <p:ext uri="{BB962C8B-B14F-4D97-AF65-F5344CB8AC3E}">
        <p14:creationId xmlns:p14="http://schemas.microsoft.com/office/powerpoint/2010/main" val="354450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b="0" dirty="0"/>
              <a:t>Equipment with simple</a:t>
            </a:r>
            <a:br>
              <a:rPr lang="en-ZA" b="0" dirty="0"/>
            </a:br>
            <a:r>
              <a:rPr lang="en-ZA" b="0" dirty="0"/>
              <a:t>control systems</a:t>
            </a:r>
            <a:endParaRPr lang="en-GB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11.1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42155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0648"/>
            <a:ext cx="7721204" cy="1325563"/>
          </a:xfrm>
        </p:spPr>
        <p:txBody>
          <a:bodyPr/>
          <a:lstStyle/>
          <a:p>
            <a:r>
              <a:rPr lang="en-ZA" dirty="0"/>
              <a:t>Pneumatic control circuits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81" y="1916832"/>
            <a:ext cx="7423713" cy="3348884"/>
          </a:xfrm>
        </p:spPr>
      </p:pic>
      <p:sp>
        <p:nvSpPr>
          <p:cNvPr id="5" name="TextBox 4"/>
          <p:cNvSpPr txBox="1"/>
          <p:nvPr/>
        </p:nvSpPr>
        <p:spPr>
          <a:xfrm>
            <a:off x="628650" y="5733256"/>
            <a:ext cx="6823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11.30 Circuit diagram of a pneumatic control circuit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9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0648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Pneumatic control </a:t>
            </a:r>
            <a:r>
              <a:rPr lang="en-ZA" dirty="0" smtClean="0"/>
              <a:t>circuits</a:t>
            </a:r>
            <a:endParaRPr lang="en-ZA" b="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5733256"/>
            <a:ext cx="716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11.31 A sequence circuit (cylinders extend in succession)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4824"/>
            <a:ext cx="6840760" cy="3567586"/>
          </a:xfrm>
        </p:spPr>
      </p:pic>
    </p:spTree>
    <p:extLst>
      <p:ext uri="{BB962C8B-B14F-4D97-AF65-F5344CB8AC3E}">
        <p14:creationId xmlns:p14="http://schemas.microsoft.com/office/powerpoint/2010/main" val="84062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3880" y="1844824"/>
            <a:ext cx="75437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Open-loop hydraulic system – hydraulic fluid is returned into a large, unpressurised tank at the end of the cycle.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Closed-loop hydraulic circuit – hydraulic fluid stays in one closed pressurised loop without returning to the main tank after each cycle.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Hydraulic </a:t>
            </a:r>
            <a:r>
              <a:rPr lang="en-ZA" dirty="0"/>
              <a:t>control circuits</a:t>
            </a:r>
          </a:p>
        </p:txBody>
      </p:sp>
    </p:spTree>
    <p:extLst>
      <p:ext uri="{BB962C8B-B14F-4D97-AF65-F5344CB8AC3E}">
        <p14:creationId xmlns:p14="http://schemas.microsoft.com/office/powerpoint/2010/main" val="146773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721204" cy="1325563"/>
          </a:xfrm>
        </p:spPr>
        <p:txBody>
          <a:bodyPr/>
          <a:lstStyle/>
          <a:p>
            <a:r>
              <a:rPr lang="en-ZA" dirty="0"/>
              <a:t>Hydraulic control circuits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46" y="1556792"/>
            <a:ext cx="5201812" cy="3888432"/>
          </a:xfrm>
        </p:spPr>
      </p:pic>
      <p:sp>
        <p:nvSpPr>
          <p:cNvPr id="5" name="TextBox 4"/>
          <p:cNvSpPr txBox="1"/>
          <p:nvPr/>
        </p:nvSpPr>
        <p:spPr>
          <a:xfrm>
            <a:off x="1862857" y="5805264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11.32 An open-loop hydraulic circuit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3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Hydraulic control </a:t>
            </a:r>
            <a:r>
              <a:rPr lang="en-ZA" dirty="0" smtClean="0"/>
              <a:t>circuits</a:t>
            </a:r>
            <a:endParaRPr lang="en-ZA" b="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979712" y="5713533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11.33 A closed-loop hydraulic circuit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28800"/>
            <a:ext cx="4680520" cy="380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3880" y="1844824"/>
            <a:ext cx="75437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Usually heavy duty to withstand high pressure.</a:t>
            </a:r>
            <a:br>
              <a:rPr lang="en-ZA" sz="3200" dirty="0" smtClean="0"/>
            </a:br>
            <a:endParaRPr lang="en-ZA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Some can control direction of flow of fluid and act as a control unit for a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Hydraulic valves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626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9830" y="1718288"/>
            <a:ext cx="78985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 smtClean="0"/>
              <a:t>Classification of valves based on function:</a:t>
            </a:r>
            <a:r>
              <a:rPr lang="en-ZA" sz="3600" dirty="0" smtClean="0"/>
              <a:t/>
            </a:r>
            <a:br>
              <a:rPr lang="en-ZA" sz="3600" dirty="0" smtClean="0"/>
            </a:br>
            <a:endParaRPr lang="en-ZA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Pressure control valves.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Flow control valves.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Direction control valves.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Hydraulic valves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116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Relief valve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Relief valv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9830" y="1718288"/>
            <a:ext cx="7898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 smtClean="0"/>
              <a:t>Classification of valves based on method of activation:</a:t>
            </a:r>
            <a:br>
              <a:rPr lang="en-ZA" sz="3200" dirty="0" smtClean="0"/>
            </a:br>
            <a:endParaRPr lang="en-ZA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Directly operated valves.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Pilot operated valves.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Manually operated valves.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Electrically actuated valves.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 smtClean="0"/>
              <a:t>Open control valves.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Hydraulic valves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498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Gauges</a:t>
            </a:r>
            <a:endParaRPr lang="en-ZA" dirty="0"/>
          </a:p>
        </p:txBody>
      </p:sp>
      <p:sp>
        <p:nvSpPr>
          <p:cNvPr id="4" name="Rectangle 3"/>
          <p:cNvSpPr/>
          <p:nvPr/>
        </p:nvSpPr>
        <p:spPr>
          <a:xfrm>
            <a:off x="628650" y="1916832"/>
            <a:ext cx="76605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200" dirty="0" smtClean="0"/>
              <a:t>Gauges are used as measuring instruments.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ZA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200" dirty="0" smtClean="0"/>
              <a:t>Information from the gauges is fed back into the control system, or can be monitored by the user, or both.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1894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Defining a control </a:t>
            </a:r>
            <a:r>
              <a:rPr lang="en-ZA" dirty="0" smtClean="0"/>
              <a:t>system</a:t>
            </a:r>
            <a:endParaRPr lang="en-ZA" b="0" i="1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80928"/>
            <a:ext cx="6685428" cy="903270"/>
          </a:xfrm>
        </p:spPr>
      </p:pic>
      <p:sp>
        <p:nvSpPr>
          <p:cNvPr id="8" name="TextBox 7"/>
          <p:cNvSpPr txBox="1"/>
          <p:nvPr/>
        </p:nvSpPr>
        <p:spPr>
          <a:xfrm>
            <a:off x="891912" y="4352626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11.1 Process to be controlled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59179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13" y="1916832"/>
            <a:ext cx="3696072" cy="3160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Gauges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7" y="2231703"/>
            <a:ext cx="3793702" cy="2530399"/>
          </a:xfrm>
        </p:spPr>
      </p:pic>
      <p:sp>
        <p:nvSpPr>
          <p:cNvPr id="6" name="TextBox 5"/>
          <p:cNvSpPr txBox="1"/>
          <p:nvPr/>
        </p:nvSpPr>
        <p:spPr>
          <a:xfrm>
            <a:off x="502587" y="5076974"/>
            <a:ext cx="3541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11.34 A pressure gauge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718043" y="5076974"/>
            <a:ext cx="3432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i="1"/>
            </a:lvl1pPr>
          </a:lstStyle>
          <a:p>
            <a:r>
              <a:rPr lang="en-ZA" dirty="0"/>
              <a:t>Figure 11.35 A temperature gauge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69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Relief settings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Relief setti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28800"/>
            <a:ext cx="4186808" cy="4497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Test your knowledge of this section by completing the</a:t>
            </a:r>
            <a:br>
              <a:rPr lang="en-US" dirty="0"/>
            </a:br>
            <a:r>
              <a:rPr lang="en-GB" dirty="0"/>
              <a:t>Summative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(page 187                                                                                           of your Student’s Book)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08312" cy="4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1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Defining a control </a:t>
            </a:r>
            <a:r>
              <a:rPr lang="en-ZA" dirty="0" smtClean="0"/>
              <a:t>system</a:t>
            </a:r>
            <a:endParaRPr lang="en-ZA" b="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503115" y="5589240"/>
            <a:ext cx="6463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11.2 A basic circuit </a:t>
            </a:r>
            <a:r>
              <a:rPr lang="en-ZA" sz="2000" i="1" dirty="0" smtClean="0"/>
              <a:t>with a </a:t>
            </a:r>
            <a:r>
              <a:rPr lang="en-ZA" sz="2000" i="1" dirty="0"/>
              <a:t>lamp</a:t>
            </a:r>
            <a:endParaRPr lang="en-GB" sz="2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27" y="1772816"/>
            <a:ext cx="4852185" cy="349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74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Defining a control </a:t>
            </a:r>
            <a:r>
              <a:rPr lang="en-ZA" dirty="0" smtClean="0"/>
              <a:t>system</a:t>
            </a:r>
            <a:endParaRPr lang="en-ZA" b="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33" y="1759069"/>
            <a:ext cx="6231579" cy="3425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5429240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11.3 Circuit diagram of a lamp controlled by a switch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6600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Terms used in control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2719214" cy="1315343"/>
          </a:xfrm>
        </p:spPr>
        <p:txBody>
          <a:bodyPr/>
          <a:lstStyle/>
          <a:p>
            <a:r>
              <a:rPr lang="en-ZA" dirty="0"/>
              <a:t>Process.</a:t>
            </a:r>
          </a:p>
          <a:p>
            <a:r>
              <a:rPr lang="en-ZA" dirty="0"/>
              <a:t>Controller</a:t>
            </a:r>
            <a:r>
              <a:rPr lang="en-ZA" dirty="0" smtClean="0"/>
              <a:t>.</a:t>
            </a:r>
          </a:p>
          <a:p>
            <a:r>
              <a:rPr lang="en-ZA" dirty="0"/>
              <a:t>Input.</a:t>
            </a:r>
          </a:p>
          <a:p>
            <a:r>
              <a:rPr lang="en-ZA" dirty="0"/>
              <a:t>Output.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5655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V template with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24425</TotalTime>
  <Words>1086</Words>
  <Application>Microsoft Office PowerPoint</Application>
  <PresentationFormat>On-screen Show (4:3)</PresentationFormat>
  <Paragraphs>245</Paragraphs>
  <Slides>62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NCV template with logos</vt:lpstr>
      <vt:lpstr>Custom Design</vt:lpstr>
      <vt:lpstr>PowerPoint Presentation</vt:lpstr>
      <vt:lpstr>Engineering Systems </vt:lpstr>
      <vt:lpstr>Equipment with simple control systems</vt:lpstr>
      <vt:lpstr>Identifying equipment with simple control systems</vt:lpstr>
      <vt:lpstr>Equipment with simple control systems</vt:lpstr>
      <vt:lpstr>Defining a control system</vt:lpstr>
      <vt:lpstr>Defining a control system</vt:lpstr>
      <vt:lpstr>Defining a control system</vt:lpstr>
      <vt:lpstr>Terms used in control systems</vt:lpstr>
      <vt:lpstr>Terms used in control systems</vt:lpstr>
      <vt:lpstr>Components of control systems</vt:lpstr>
      <vt:lpstr>Components of control systems</vt:lpstr>
      <vt:lpstr>Components of control systems</vt:lpstr>
      <vt:lpstr>Components of control systems</vt:lpstr>
      <vt:lpstr>Components of control systems</vt:lpstr>
      <vt:lpstr>PowerPoint Presentation</vt:lpstr>
      <vt:lpstr>Components of control systems</vt:lpstr>
      <vt:lpstr>Components of control systems</vt:lpstr>
      <vt:lpstr>PowerPoint Presentation</vt:lpstr>
      <vt:lpstr>Components of control systems</vt:lpstr>
      <vt:lpstr>Components of control systems</vt:lpstr>
      <vt:lpstr>Components of control systems</vt:lpstr>
      <vt:lpstr>Components of control systems</vt:lpstr>
      <vt:lpstr>Components of control systems</vt:lpstr>
      <vt:lpstr>Components of control systems</vt:lpstr>
      <vt:lpstr>Functions of a control system</vt:lpstr>
      <vt:lpstr>Applications of control systems</vt:lpstr>
      <vt:lpstr>Applications of control systems</vt:lpstr>
      <vt:lpstr>Open- and closed-loop systems</vt:lpstr>
      <vt:lpstr>Open- and closed-loop systems</vt:lpstr>
      <vt:lpstr>Advantages and disadvantages of an open-loop system</vt:lpstr>
      <vt:lpstr>Examples of open-loop systems</vt:lpstr>
      <vt:lpstr>Open- and closed-loop systems</vt:lpstr>
      <vt:lpstr>Open- and closed-loop systems</vt:lpstr>
      <vt:lpstr>Advantages and disadvantages of a closed-loop system</vt:lpstr>
      <vt:lpstr>Examples of closed-loop systems</vt:lpstr>
      <vt:lpstr>Examples of closed-loop systems</vt:lpstr>
      <vt:lpstr>Multivariable control systems</vt:lpstr>
      <vt:lpstr>Multivariable control systems</vt:lpstr>
      <vt:lpstr>Computer control systems</vt:lpstr>
      <vt:lpstr>Computer control systems</vt:lpstr>
      <vt:lpstr>Programmable logic controllers (PLCs)</vt:lpstr>
      <vt:lpstr>Programmable logic controllers (PLCs)</vt:lpstr>
      <vt:lpstr>Components of a PLC</vt:lpstr>
      <vt:lpstr>Components of a PLC</vt:lpstr>
      <vt:lpstr>Components of a PLC</vt:lpstr>
      <vt:lpstr>Components of a PLC</vt:lpstr>
      <vt:lpstr>Components of a PLC</vt:lpstr>
      <vt:lpstr>Pneumatic control circuits</vt:lpstr>
      <vt:lpstr>Pneumatic control circuits</vt:lpstr>
      <vt:lpstr>Pneumatic control circuits</vt:lpstr>
      <vt:lpstr>Hydraulic control circuits</vt:lpstr>
      <vt:lpstr>Hydraulic control circuits</vt:lpstr>
      <vt:lpstr>Hydraulic control circuits</vt:lpstr>
      <vt:lpstr>Hydraulic valves</vt:lpstr>
      <vt:lpstr>Hydraulic valves</vt:lpstr>
      <vt:lpstr>VIDEO: Relief valve</vt:lpstr>
      <vt:lpstr>Hydraulic valves</vt:lpstr>
      <vt:lpstr>Gauges</vt:lpstr>
      <vt:lpstr>Gauges</vt:lpstr>
      <vt:lpstr>VIDEO: Relief settings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Morgan</dc:creator>
  <cp:lastModifiedBy>Promise</cp:lastModifiedBy>
  <cp:revision>237</cp:revision>
  <dcterms:created xsi:type="dcterms:W3CDTF">2016-06-09T09:26:44Z</dcterms:created>
  <dcterms:modified xsi:type="dcterms:W3CDTF">2016-12-15T08:53:00Z</dcterms:modified>
</cp:coreProperties>
</file>